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.jpeg" ContentType="image/jpeg"/>
  <Override PartName="/ppt/notesSlides/notesSlide3.xml" ContentType="application/vnd.openxmlformats-officedocument.presentationml.notesSlide+xml"/>
  <Override PartName="/ppt/media/image4.jpe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Baskerville"/>
        <a:ea typeface="Baskerville"/>
        <a:cs typeface="Baskerville"/>
        <a:sym typeface="Baskervill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Baskerville"/>
        <a:ea typeface="Baskerville"/>
        <a:cs typeface="Baskerville"/>
        <a:sym typeface="Baskervill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Baskerville"/>
        <a:ea typeface="Baskerville"/>
        <a:cs typeface="Baskerville"/>
        <a:sym typeface="Baskervill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Baskerville"/>
        <a:ea typeface="Baskerville"/>
        <a:cs typeface="Baskerville"/>
        <a:sym typeface="Baskervill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Baskerville"/>
        <a:ea typeface="Baskerville"/>
        <a:cs typeface="Baskerville"/>
        <a:sym typeface="Baskervill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Baskerville"/>
        <a:ea typeface="Baskerville"/>
        <a:cs typeface="Baskerville"/>
        <a:sym typeface="Baskervill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Baskerville"/>
        <a:ea typeface="Baskerville"/>
        <a:cs typeface="Baskerville"/>
        <a:sym typeface="Baskervill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Baskerville"/>
        <a:ea typeface="Baskerville"/>
        <a:cs typeface="Baskerville"/>
        <a:sym typeface="Baskervill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Baskerville"/>
        <a:ea typeface="Baskerville"/>
        <a:cs typeface="Baskerville"/>
        <a:sym typeface="Baskervil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50000"/>
            </a:srgbClr>
          </a:solidFill>
        </a:fill>
      </a:tcStyle>
    </a:band2H>
    <a:firstCol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6F6A5A"/>
      </a:tcTxStyle>
      <a:tcStyle>
        <a:tcBdr>
          <a:lef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66246"/>
              </a:solidFill>
              <a:prstDash val="solid"/>
              <a:miter lim="400000"/>
            </a:ln>
          </a:top>
          <a:bottom>
            <a:ln w="12700" cap="flat">
              <a:solidFill>
                <a:srgbClr val="766246"/>
              </a:solidFill>
              <a:prstDash val="solid"/>
              <a:miter lim="400000"/>
            </a:ln>
          </a:bottom>
          <a:insideH>
            <a:ln w="12700" cap="flat">
              <a:solidFill>
                <a:srgbClr val="76624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1C6">
              <a:alpha val="82000"/>
            </a:srgbClr>
          </a:solidFill>
        </a:fill>
      </a:tcStyle>
    </a:wholeTbl>
    <a:band2H>
      <a:tcTxStyle b="def" i="def"/>
      <a:tcStyle>
        <a:tcBdr/>
        <a:fill>
          <a:solidFill>
            <a:srgbClr val="E6E1C6">
              <a:alpha val="19000"/>
            </a:srgbClr>
          </a:solidFill>
        </a:fill>
      </a:tcStyle>
    </a:band2H>
    <a:firstCo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3175" cap="flat">
              <a:solidFill>
                <a:srgbClr val="766246"/>
              </a:solidFill>
              <a:prstDash val="solid"/>
              <a:miter lim="400000"/>
            </a:ln>
          </a:left>
          <a:right>
            <a:ln w="12700" cap="flat">
              <a:solidFill>
                <a:srgbClr val="766246"/>
              </a:solidFill>
              <a:prstDash val="solid"/>
              <a:miter lim="400000"/>
            </a:ln>
          </a:right>
          <a:top>
            <a:ln w="12700" cap="flat">
              <a:solidFill>
                <a:srgbClr val="766246"/>
              </a:solidFill>
              <a:prstDash val="solid"/>
              <a:miter lim="400000"/>
            </a:ln>
          </a:top>
          <a:bottom>
            <a:ln w="12700" cap="flat">
              <a:solidFill>
                <a:srgbClr val="766246"/>
              </a:solidFill>
              <a:prstDash val="solid"/>
              <a:miter lim="400000"/>
            </a:ln>
          </a:bottom>
          <a:insideH>
            <a:ln w="12700" cap="flat">
              <a:solidFill>
                <a:srgbClr val="76624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1C6">
              <a:alpha val="82000"/>
            </a:srgbClr>
          </a:solidFill>
        </a:fill>
      </a:tcStyle>
    </a:firstCol>
    <a:lastRow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66246"/>
              </a:solidFill>
              <a:prstDash val="solid"/>
              <a:miter lim="400000"/>
            </a:ln>
          </a:top>
          <a:bottom>
            <a:ln w="3175" cap="flat">
              <a:solidFill>
                <a:srgbClr val="766246"/>
              </a:solidFill>
              <a:prstDash val="solid"/>
              <a:miter lim="400000"/>
            </a:ln>
          </a:bottom>
          <a:insideH>
            <a:ln w="12700" cap="flat">
              <a:solidFill>
                <a:srgbClr val="76624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1C6">
              <a:alpha val="82000"/>
            </a:srgbClr>
          </a:solidFill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766246"/>
              </a:solidFill>
              <a:prstDash val="solid"/>
              <a:miter lim="400000"/>
            </a:ln>
          </a:top>
          <a:bottom>
            <a:ln w="12700" cap="flat">
              <a:solidFill>
                <a:srgbClr val="766246"/>
              </a:solidFill>
              <a:prstDash val="solid"/>
              <a:miter lim="400000"/>
            </a:ln>
          </a:bottom>
          <a:insideH>
            <a:ln w="12700" cap="flat">
              <a:solidFill>
                <a:srgbClr val="E8E4D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7A698"/>
              </a:solidFill>
              <a:prstDash val="solid"/>
              <a:miter lim="400000"/>
            </a:ln>
          </a:top>
          <a:bottom>
            <a:ln w="12700" cap="flat">
              <a:solidFill>
                <a:srgbClr val="A7A698"/>
              </a:solidFill>
              <a:prstDash val="solid"/>
              <a:miter lim="400000"/>
            </a:ln>
          </a:bottom>
          <a:insideH>
            <a:ln w="12700" cap="flat">
              <a:solidFill>
                <a:srgbClr val="A7A69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8000"/>
            </a:srgbClr>
          </a:solidFill>
        </a:fill>
      </a:tcStyle>
    </a:band2H>
    <a:firstCol>
      <a:tcTxStyle b="off" i="off">
        <a:font>
          <a:latin typeface="Baskerville"/>
          <a:ea typeface="Baskerville"/>
          <a:cs typeface="Baskerville"/>
        </a:font>
        <a:srgbClr val="FFFCF2"/>
      </a:tcTxStyle>
      <a:tcStyle>
        <a:tcBdr>
          <a:left>
            <a:ln w="12700" cap="flat">
              <a:solidFill>
                <a:srgbClr val="A7A698"/>
              </a:solidFill>
              <a:prstDash val="solid"/>
              <a:miter lim="400000"/>
            </a:ln>
          </a:left>
          <a:right>
            <a:ln w="12700" cap="flat">
              <a:solidFill>
                <a:srgbClr val="4C4F57"/>
              </a:solidFill>
              <a:prstDash val="solid"/>
              <a:miter lim="400000"/>
            </a:ln>
          </a:right>
          <a:top>
            <a:ln w="12700" cap="flat">
              <a:solidFill>
                <a:srgbClr val="727264"/>
              </a:solidFill>
              <a:prstDash val="solid"/>
              <a:miter lim="400000"/>
            </a:ln>
          </a:top>
          <a:bottom>
            <a:ln w="12700" cap="flat">
              <a:solidFill>
                <a:srgbClr val="727264"/>
              </a:solidFill>
              <a:prstDash val="solid"/>
              <a:miter lim="400000"/>
            </a:ln>
          </a:bottom>
          <a:insideH>
            <a:ln w="12700" cap="flat">
              <a:solidFill>
                <a:srgbClr val="727264"/>
              </a:solidFill>
              <a:prstDash val="solid"/>
              <a:miter lim="400000"/>
            </a:ln>
          </a:insideH>
          <a:insideV>
            <a:ln w="12700" cap="flat">
              <a:solidFill>
                <a:srgbClr val="727264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C4F57"/>
              </a:solidFill>
              <a:prstDash val="solid"/>
              <a:miter lim="400000"/>
            </a:ln>
          </a:top>
          <a:bottom>
            <a:ln w="12700" cap="flat">
              <a:solidFill>
                <a:srgbClr val="A7A698"/>
              </a:solidFill>
              <a:prstDash val="solid"/>
              <a:miter lim="400000"/>
            </a:ln>
          </a:bottom>
          <a:insideH>
            <a:ln w="12700" cap="flat">
              <a:solidFill>
                <a:srgbClr val="4C4F5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7A698"/>
              </a:solidFill>
              <a:prstDash val="solid"/>
              <a:miter lim="400000"/>
            </a:ln>
          </a:top>
          <a:bottom>
            <a:ln w="12700" cap="flat">
              <a:solidFill>
                <a:srgbClr val="4C4F57"/>
              </a:solidFill>
              <a:prstDash val="solid"/>
              <a:miter lim="400000"/>
            </a:ln>
          </a:bottom>
          <a:insideH>
            <a:ln w="12700" cap="flat">
              <a:solidFill>
                <a:srgbClr val="4C4F5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Baskerville SemiBold"/>
          <a:ea typeface="Baskerville SemiBold"/>
          <a:cs typeface="Baskerville SemiBold"/>
        </a:font>
        <a:srgbClr val="6F6A5A"/>
      </a:tcTxStyle>
      <a:tcStyle>
        <a:tcBdr>
          <a:left>
            <a:ln w="12700" cap="flat">
              <a:solidFill>
                <a:srgbClr val="5F5857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A29A85"/>
              </a:solidFill>
              <a:prstDash val="solid"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53030"/>
              </a:solidFill>
              <a:prstDash val="solid"/>
              <a:miter lim="400000"/>
            </a:ln>
          </a:top>
          <a:bottom>
            <a:ln w="12700" cap="flat">
              <a:solidFill>
                <a:srgbClr val="5F5857"/>
              </a:solidFill>
              <a:prstDash val="solid"/>
              <a:miter lim="400000"/>
            </a:ln>
          </a:bottom>
          <a:insideH>
            <a:ln w="12700" cap="flat">
              <a:solidFill>
                <a:srgbClr val="49424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F5857"/>
              </a:solidFill>
              <a:prstDash val="solid"/>
              <a:miter lim="400000"/>
            </a:ln>
          </a:top>
          <a:bottom>
            <a:ln w="12700" cap="flat">
              <a:solidFill>
                <a:srgbClr val="F1EEE5"/>
              </a:solidFill>
              <a:prstDash val="solid"/>
              <a:miter lim="400000"/>
            </a:ln>
          </a:bottom>
          <a:insideH>
            <a:ln w="12700" cap="flat">
              <a:solidFill>
                <a:srgbClr val="D9CF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Baskerville"/>
          <a:ea typeface="Baskerville"/>
          <a:cs typeface="Baskerville"/>
        </a:font>
        <a:srgbClr val="5F5857"/>
      </a:tcTxStyle>
      <a:tcStyle>
        <a:tcBdr>
          <a:left>
            <a:ln w="12700" cap="flat">
              <a:solidFill>
                <a:srgbClr val="F7F6F1"/>
              </a:solidFill>
              <a:prstDash val="solid"/>
              <a:miter lim="400000"/>
            </a:ln>
          </a:left>
          <a:right>
            <a:ln w="12700" cap="flat">
              <a:solidFill>
                <a:srgbClr val="F7F6F1"/>
              </a:solidFill>
              <a:prstDash val="solid"/>
              <a:miter lim="400000"/>
            </a:ln>
          </a:right>
          <a:top>
            <a:ln w="12700" cap="flat">
              <a:solidFill>
                <a:srgbClr val="F7F6F1"/>
              </a:solidFill>
              <a:prstDash val="solid"/>
              <a:miter lim="400000"/>
            </a:ln>
          </a:top>
          <a:bottom>
            <a:ln w="12700" cap="flat">
              <a:solidFill>
                <a:srgbClr val="F7F6F1"/>
              </a:solidFill>
              <a:prstDash val="solid"/>
              <a:miter lim="400000"/>
            </a:ln>
          </a:bottom>
          <a:insideH>
            <a:ln w="12700" cap="flat">
              <a:solidFill>
                <a:srgbClr val="F7F6F1"/>
              </a:solidFill>
              <a:prstDash val="solid"/>
              <a:miter lim="400000"/>
            </a:ln>
          </a:insideH>
          <a:insideV>
            <a:ln w="12700" cap="flat">
              <a:solidFill>
                <a:srgbClr val="F7F6F1"/>
              </a:solidFill>
              <a:prstDash val="solid"/>
              <a:miter lim="400000"/>
            </a:ln>
          </a:insideV>
        </a:tcBdr>
        <a:fill>
          <a:solidFill>
            <a:srgbClr val="CBC7C7"/>
          </a:solidFill>
        </a:fill>
      </a:tcStyle>
    </a:wholeTbl>
    <a:band2H>
      <a:tcTxStyle b="def" i="def"/>
      <a:tcStyle>
        <a:tcBdr/>
        <a:fill>
          <a:solidFill>
            <a:srgbClr val="DED9DA"/>
          </a:solidFill>
        </a:fill>
      </a:tcStyle>
    </a:band2H>
    <a:firstCol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solidFill>
                <a:srgbClr val="F7F6F1"/>
              </a:solidFill>
              <a:prstDash val="solid"/>
              <a:miter lim="400000"/>
            </a:ln>
          </a:left>
          <a:right>
            <a:ln w="12700" cap="flat">
              <a:solidFill>
                <a:srgbClr val="F7F6F1"/>
              </a:solidFill>
              <a:prstDash val="solid"/>
              <a:miter lim="400000"/>
            </a:ln>
          </a:right>
          <a:top>
            <a:ln w="12700" cap="flat">
              <a:solidFill>
                <a:srgbClr val="F7F6F1"/>
              </a:solidFill>
              <a:prstDash val="solid"/>
              <a:miter lim="400000"/>
            </a:ln>
          </a:top>
          <a:bottom>
            <a:ln w="12700" cap="flat">
              <a:solidFill>
                <a:srgbClr val="F7F6F1"/>
              </a:solidFill>
              <a:prstDash val="solid"/>
              <a:miter lim="400000"/>
            </a:ln>
          </a:bottom>
          <a:insideH>
            <a:ln w="12700" cap="flat">
              <a:solidFill>
                <a:srgbClr val="F7F6F1"/>
              </a:solidFill>
              <a:prstDash val="solid"/>
              <a:miter lim="400000"/>
            </a:ln>
          </a:insideH>
          <a:insideV>
            <a:ln w="12700" cap="flat">
              <a:solidFill>
                <a:srgbClr val="F7F6F1"/>
              </a:solidFill>
              <a:prstDash val="solid"/>
              <a:miter lim="400000"/>
            </a:ln>
          </a:insideV>
        </a:tcBdr>
        <a:fill>
          <a:solidFill>
            <a:srgbClr val="5F5857"/>
          </a:solidFill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solidFill>
                <a:srgbClr val="F7F6F1"/>
              </a:solidFill>
              <a:prstDash val="solid"/>
              <a:miter lim="400000"/>
            </a:ln>
          </a:left>
          <a:right>
            <a:ln w="12700" cap="flat">
              <a:solidFill>
                <a:srgbClr val="F7F6F1"/>
              </a:solidFill>
              <a:prstDash val="solid"/>
              <a:miter lim="400000"/>
            </a:ln>
          </a:right>
          <a:top>
            <a:ln w="12700" cap="flat">
              <a:solidFill>
                <a:srgbClr val="F7F6F1"/>
              </a:solidFill>
              <a:prstDash val="solid"/>
              <a:miter lim="400000"/>
            </a:ln>
          </a:top>
          <a:bottom>
            <a:ln w="12700" cap="flat">
              <a:solidFill>
                <a:srgbClr val="F7F6F1"/>
              </a:solidFill>
              <a:prstDash val="solid"/>
              <a:miter lim="400000"/>
            </a:ln>
          </a:bottom>
          <a:insideH>
            <a:ln w="12700" cap="flat">
              <a:solidFill>
                <a:srgbClr val="F7F6F1"/>
              </a:solidFill>
              <a:prstDash val="solid"/>
              <a:miter lim="400000"/>
            </a:ln>
          </a:insideH>
          <a:insideV>
            <a:ln w="12700" cap="flat">
              <a:solidFill>
                <a:srgbClr val="F7F6F1"/>
              </a:solidFill>
              <a:prstDash val="solid"/>
              <a:miter lim="400000"/>
            </a:ln>
          </a:insideV>
        </a:tcBdr>
        <a:fill>
          <a:solidFill>
            <a:srgbClr val="7C7878"/>
          </a:solidFill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solidFill>
                <a:srgbClr val="F7F6F1"/>
              </a:solidFill>
              <a:prstDash val="solid"/>
              <a:miter lim="400000"/>
            </a:ln>
          </a:left>
          <a:right>
            <a:ln w="12700" cap="flat">
              <a:solidFill>
                <a:srgbClr val="F7F6F1"/>
              </a:solidFill>
              <a:prstDash val="solid"/>
              <a:miter lim="400000"/>
            </a:ln>
          </a:right>
          <a:top>
            <a:ln w="12700" cap="flat">
              <a:solidFill>
                <a:srgbClr val="F7F6F1"/>
              </a:solidFill>
              <a:prstDash val="solid"/>
              <a:miter lim="400000"/>
            </a:ln>
          </a:top>
          <a:bottom>
            <a:ln w="12700" cap="flat">
              <a:solidFill>
                <a:srgbClr val="F7F6F1"/>
              </a:solidFill>
              <a:prstDash val="solid"/>
              <a:miter lim="400000"/>
            </a:ln>
          </a:bottom>
          <a:insideH>
            <a:ln w="12700" cap="flat">
              <a:solidFill>
                <a:srgbClr val="F7F6F1"/>
              </a:solidFill>
              <a:prstDash val="solid"/>
              <a:miter lim="400000"/>
            </a:ln>
          </a:insideH>
          <a:insideV>
            <a:ln w="12700" cap="flat">
              <a:solidFill>
                <a:srgbClr val="F7F6F1"/>
              </a:solidFill>
              <a:prstDash val="solid"/>
              <a:miter lim="400000"/>
            </a:ln>
          </a:insideV>
        </a:tcBdr>
        <a:fill>
          <a:solidFill>
            <a:srgbClr val="7C787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09C9C"/>
              </a:solidFill>
              <a:prstDash val="solid"/>
              <a:miter lim="400000"/>
            </a:ln>
          </a:top>
          <a:bottom>
            <a:ln w="12700" cap="flat">
              <a:solidFill>
                <a:srgbClr val="A09C9C"/>
              </a:solidFill>
              <a:prstDash val="solid"/>
              <a:miter lim="400000"/>
            </a:ln>
          </a:bottom>
          <a:insideH>
            <a:ln w="12700" cap="flat">
              <a:solidFill>
                <a:srgbClr val="A09C9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64999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Baskerville SemiBold"/>
          <a:ea typeface="Baskerville SemiBold"/>
          <a:cs typeface="Baskerville SemiBold"/>
        </a:font>
        <a:srgbClr val="6F6A5A"/>
      </a:tcTxStyle>
      <a:tcStyle>
        <a:tcBdr>
          <a:left>
            <a:ln w="12700" cap="flat">
              <a:solidFill>
                <a:srgbClr val="A09C9C"/>
              </a:solidFill>
              <a:prstDash val="solid"/>
              <a:miter lim="400000"/>
            </a:ln>
          </a:left>
          <a:right>
            <a:ln w="12700" cap="flat">
              <a:solidFill>
                <a:srgbClr val="A09C9C"/>
              </a:solidFill>
              <a:prstDash val="solid"/>
              <a:miter lim="400000"/>
            </a:ln>
          </a:right>
          <a:top>
            <a:ln w="12700" cap="flat">
              <a:solidFill>
                <a:srgbClr val="A09C9C"/>
              </a:solidFill>
              <a:prstDash val="solid"/>
              <a:miter lim="400000"/>
            </a:ln>
          </a:top>
          <a:bottom>
            <a:ln w="12700" cap="flat">
              <a:solidFill>
                <a:srgbClr val="A09C9C"/>
              </a:solidFill>
              <a:prstDash val="solid"/>
              <a:miter lim="400000"/>
            </a:ln>
          </a:bottom>
          <a:insideH>
            <a:ln w="12700" cap="flat">
              <a:solidFill>
                <a:srgbClr val="A09C9C"/>
              </a:solidFill>
              <a:prstDash val="solid"/>
              <a:miter lim="400000"/>
            </a:ln>
          </a:insideH>
          <a:insideV>
            <a:ln w="12700" cap="flat">
              <a:solidFill>
                <a:srgbClr val="A09C9C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6F6A5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09C9C"/>
              </a:solidFill>
              <a:prstDash val="solid"/>
              <a:miter lim="400000"/>
            </a:ln>
          </a:top>
          <a:bottom>
            <a:ln w="12700" cap="flat">
              <a:solidFill>
                <a:srgbClr val="A09C9C"/>
              </a:solidFill>
              <a:prstDash val="solid"/>
              <a:miter lim="400000"/>
            </a:ln>
          </a:bottom>
          <a:insideH>
            <a:ln w="12700" cap="flat">
              <a:solidFill>
                <a:srgbClr val="A09C9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6F6A5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09C9C"/>
              </a:solidFill>
              <a:prstDash val="solid"/>
              <a:miter lim="400000"/>
            </a:ln>
          </a:top>
          <a:bottom>
            <a:ln w="12700" cap="flat">
              <a:solidFill>
                <a:srgbClr val="A09C9C"/>
              </a:solidFill>
              <a:prstDash val="solid"/>
              <a:miter lim="400000"/>
            </a:ln>
          </a:bottom>
          <a:insideH>
            <a:ln w="12700" cap="flat">
              <a:solidFill>
                <a:srgbClr val="A09C9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" name="Shape 1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7D Coordinate又の名はSeven days coordinate</a:t>
            </a:r>
          </a:p>
          <a:p>
            <a:pPr/>
            <a:r>
              <a:t>私は、服を管理するアプリを開発したいと思い、この「Seven days coordinate」を作りました。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皆さん、この画面みたことありませんか？</a:t>
            </a:r>
          </a:p>
          <a:p>
            <a:pPr/>
            <a:r>
              <a:t>悩んでますね。何に悩んでいるのか聞いてみましょう！</a:t>
            </a:r>
          </a:p>
          <a:p>
            <a:pPr/>
            <a:r>
              <a:t>「そういえば昨日何着たっけ？」</a:t>
            </a:r>
          </a:p>
          <a:p>
            <a:pPr/>
            <a:r>
              <a:t>みなさんもこのような経験をしたことがあると思います。</a:t>
            </a:r>
          </a:p>
          <a:p>
            <a:pPr/>
            <a:r>
              <a:t>「7D Coordinate」でそのような悩みを解決しましょ。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このページからアプリの内容の説明に入ります。</a:t>
            </a:r>
          </a:p>
          <a:p>
            <a:pPr/>
            <a:r>
              <a:t>右の写真が私のアプリのアイコンになります。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この画面が、自分のアプリの先頭画面です。アプリをタッチして、最初に出てくる画面になります。</a:t>
            </a:r>
          </a:p>
          <a:p>
            <a:pPr/>
            <a:r>
              <a:t>写真の表示には、ImageViewを用いています。ImageViewは、写真を表示することができます。</a:t>
            </a:r>
          </a:p>
          <a:p>
            <a:pPr/>
            <a:r>
              <a:t>写真の中の右下にある「コーディネートを追加」を押すと、この画面が出てきてここで写真をライブラリから選択します、あと、メモ書きもできます。で保存ボタンを押したらここの今日というところのimageviewに表示されます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この画面は、右下のTシャツのアイコンをタッチしたらこの画面に飛びます。ちなみに、その隣のカレンダーのアイコンをタッチすると、先ほどの一週間コーディネートのところに飛びます。</a:t>
            </a:r>
          </a:p>
          <a:p>
            <a:pPr/>
            <a:r>
              <a:t>ここでは、イメージをつけやすいように文字だけでなく、アイコンも表示させました。もし、トップスのアイテムを追加する場合、トップスの欄のプラスボタンをクリックします。そしたら、この画面に飛び、ここで自分のアイテムを追加します。やり方は、先ほどのコーディネートの追加と一緒のやり方です。ここで、保存するとトップスの欄に入ります。</a:t>
            </a:r>
          </a:p>
          <a:p>
            <a:pPr/>
            <a:r>
              <a:t>保存したアイテムは、この画面のトップスをクリックすると一覧で表示されます。</a:t>
            </a:r>
          </a:p>
          <a:p>
            <a:pPr/>
            <a:r>
              <a:t>それがこの画面です。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このように、トップスはトップスだけ表示されます。</a:t>
            </a:r>
          </a:p>
          <a:p>
            <a:pPr/>
            <a:r>
              <a:t>これは、他のカテゴリーを選択してもこのように保存したものが表示されます。</a:t>
            </a:r>
          </a:p>
          <a:p>
            <a:pPr/>
            <a:r>
              <a:t>もし、服を売ったりだとかあげたりした場合は、写真を長押ししれば削除できます。</a:t>
            </a:r>
          </a:p>
          <a:p>
            <a:pPr/>
            <a:r>
              <a:t>服の一枚一枚の詳細を知りたいときに、タップすれば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詳細の画面にとび、買った日付やメモを見ることができます。</a:t>
            </a:r>
          </a:p>
          <a:p>
            <a:pPr/>
            <a:r>
              <a:t>これが私が作ったアプリの内容デス。</a:t>
            </a:r>
          </a:p>
          <a:p>
            <a:pPr/>
            <a:r>
              <a:t>私が作成したストーリーボードをお見せします。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このように、画面をつなげてアプリ開発を進めていきました。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タイトル &amp; サブタイトル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/>
          <p:nvPr>
            <p:ph type="title"/>
          </p:nvPr>
        </p:nvSpPr>
        <p:spPr>
          <a:xfrm>
            <a:off x="1016000" y="2032000"/>
            <a:ext cx="10972800" cy="32258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CF2"/>
                </a:solidFill>
                <a:effectLst>
                  <a:outerShdw sx="100000" sy="100000" kx="0" ky="0" algn="b" rotWithShape="0" blurRad="25400" dist="50800" dir="13500000">
                    <a:srgbClr val="424242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/>
          <p:nvPr>
            <p:ph type="body" sz="quarter" idx="1"/>
          </p:nvPr>
        </p:nvSpPr>
        <p:spPr>
          <a:xfrm>
            <a:off x="1016000" y="5359400"/>
            <a:ext cx="10972800" cy="1231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/>
          <p:nvPr>
            <p:ph type="sldNum" sz="quarter" idx="2"/>
          </p:nvPr>
        </p:nvSpPr>
        <p:spPr>
          <a:xfrm>
            <a:off x="6299225" y="9258300"/>
            <a:ext cx="393650" cy="3258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F2"/>
                </a:solidFill>
                <a:latin typeface="+mn-lt"/>
                <a:ea typeface="+mn-ea"/>
                <a:cs typeface="+mn-cs"/>
                <a:sym typeface="Copperpl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-Johnny Appleseed"/>
          <p:cNvSpPr/>
          <p:nvPr>
            <p:ph type="body" sz="quarter" idx="13"/>
          </p:nvPr>
        </p:nvSpPr>
        <p:spPr>
          <a:xfrm>
            <a:off x="1270000" y="6362700"/>
            <a:ext cx="10464800" cy="596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solidFill>
                  <a:srgbClr val="A29A85"/>
                </a:solidFill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94" name="“ここに引用を入力してください。”"/>
          <p:cNvSpPr/>
          <p:nvPr>
            <p:ph type="body" sz="quarter" idx="14"/>
          </p:nvPr>
        </p:nvSpPr>
        <p:spPr>
          <a:xfrm>
            <a:off x="1270000" y="4210050"/>
            <a:ext cx="10464800" cy="8001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800"/>
              </a:spcBef>
              <a:buClrTx/>
              <a:buSzTx/>
              <a:buNone/>
              <a:defRPr i="1" sz="4800">
                <a:solidFill>
                  <a:srgbClr val="6F6A5A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横長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sz="half" idx="13"/>
          </p:nvPr>
        </p:nvSpPr>
        <p:spPr>
          <a:xfrm>
            <a:off x="2819400" y="1257300"/>
            <a:ext cx="7366000" cy="5372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/>
          <p:nvPr>
            <p:ph type="title"/>
          </p:nvPr>
        </p:nvSpPr>
        <p:spPr>
          <a:xfrm>
            <a:off x="1028700" y="6743700"/>
            <a:ext cx="10972800" cy="1524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CF2"/>
                </a:solidFill>
                <a:effectLst>
                  <a:outerShdw sx="100000" sy="100000" kx="0" ky="0" algn="b" rotWithShape="0" blurRad="25400" dist="50800" dir="13500000">
                    <a:srgbClr val="424242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/>
          <p:nvPr>
            <p:ph type="body" sz="quarter" idx="1"/>
          </p:nvPr>
        </p:nvSpPr>
        <p:spPr>
          <a:xfrm>
            <a:off x="1028700" y="8255000"/>
            <a:ext cx="10972800" cy="1193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/>
          <p:nvPr>
            <p:ph type="sldNum" sz="quarter" idx="2"/>
          </p:nvPr>
        </p:nvSpPr>
        <p:spPr>
          <a:xfrm>
            <a:off x="6299225" y="9258300"/>
            <a:ext cx="393650" cy="3258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F2"/>
                </a:solidFill>
                <a:latin typeface="+mn-lt"/>
                <a:ea typeface="+mn-ea"/>
                <a:cs typeface="+mn-cs"/>
                <a:sym typeface="Copperpl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（中央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/>
          <p:nvPr>
            <p:ph type="title"/>
          </p:nvPr>
        </p:nvSpPr>
        <p:spPr>
          <a:xfrm>
            <a:off x="1016000" y="3263900"/>
            <a:ext cx="10972800" cy="3225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F2"/>
                </a:solidFill>
                <a:effectLst>
                  <a:outerShdw sx="100000" sy="100000" kx="0" ky="0" algn="b" rotWithShape="0" blurRad="25400" dist="50800" dir="13500000">
                    <a:srgbClr val="424242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/>
          <p:nvPr>
            <p:ph type="sldNum" sz="quarter" idx="2"/>
          </p:nvPr>
        </p:nvSpPr>
        <p:spPr>
          <a:xfrm>
            <a:off x="6299225" y="9258300"/>
            <a:ext cx="393650" cy="3258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F2"/>
                </a:solidFill>
                <a:latin typeface="+mn-lt"/>
                <a:ea typeface="+mn-ea"/>
                <a:cs typeface="+mn-cs"/>
                <a:sym typeface="Copperpl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縦長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sz="quarter" idx="13"/>
          </p:nvPr>
        </p:nvSpPr>
        <p:spPr>
          <a:xfrm>
            <a:off x="7664450" y="2044700"/>
            <a:ext cx="4267200" cy="5638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/>
          <p:nvPr>
            <p:ph type="title"/>
          </p:nvPr>
        </p:nvSpPr>
        <p:spPr>
          <a:xfrm>
            <a:off x="762000" y="2311400"/>
            <a:ext cx="6324600" cy="31877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CF2"/>
                </a:solidFill>
                <a:effectLst>
                  <a:outerShdw sx="100000" sy="100000" kx="0" ky="0" algn="b" rotWithShape="0" blurRad="25400" dist="50800" dir="13500000">
                    <a:srgbClr val="424242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/>
          <p:nvPr>
            <p:ph type="body" sz="quarter" idx="1"/>
          </p:nvPr>
        </p:nvSpPr>
        <p:spPr>
          <a:xfrm>
            <a:off x="762000" y="5626100"/>
            <a:ext cx="6324600" cy="3238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/>
          <p:nvPr>
            <p:ph type="sldNum" sz="quarter" idx="2"/>
          </p:nvPr>
        </p:nvSpPr>
        <p:spPr>
          <a:xfrm>
            <a:off x="6299225" y="9258300"/>
            <a:ext cx="393650" cy="3258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F2"/>
                </a:solidFill>
                <a:latin typeface="+mn-lt"/>
                <a:ea typeface="+mn-ea"/>
                <a:cs typeface="+mn-cs"/>
                <a:sym typeface="Copperpl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/>
          <p:nvPr>
            <p:ph type="body" idx="1"/>
          </p:nvPr>
        </p:nvSpPr>
        <p:spPr>
          <a:xfrm>
            <a:off x="1016000" y="2768600"/>
            <a:ext cx="10972800" cy="57150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sz="quarter" idx="13"/>
          </p:nvPr>
        </p:nvSpPr>
        <p:spPr>
          <a:xfrm>
            <a:off x="7410450" y="2806700"/>
            <a:ext cx="4267200" cy="5638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/>
          <p:nvPr>
            <p:ph type="body" sz="half" idx="1"/>
          </p:nvPr>
        </p:nvSpPr>
        <p:spPr>
          <a:xfrm>
            <a:off x="1016000" y="2768600"/>
            <a:ext cx="54864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3800"/>
              </a:spcBef>
              <a:defRPr sz="3400">
                <a:solidFill>
                  <a:srgbClr val="6F6A5A"/>
                </a:solidFill>
              </a:defRPr>
            </a:lvl1pPr>
            <a:lvl2pPr>
              <a:spcBef>
                <a:spcPts val="3800"/>
              </a:spcBef>
              <a:defRPr sz="3400">
                <a:solidFill>
                  <a:srgbClr val="6F6A5A"/>
                </a:solidFill>
              </a:defRPr>
            </a:lvl2pPr>
            <a:lvl3pPr>
              <a:spcBef>
                <a:spcPts val="3800"/>
              </a:spcBef>
              <a:defRPr sz="3400">
                <a:solidFill>
                  <a:srgbClr val="6F6A5A"/>
                </a:solidFill>
              </a:defRPr>
            </a:lvl3pPr>
            <a:lvl4pPr marL="1625600">
              <a:spcBef>
                <a:spcPts val="3800"/>
              </a:spcBef>
              <a:defRPr sz="3400">
                <a:solidFill>
                  <a:srgbClr val="6F6A5A"/>
                </a:solidFill>
              </a:defRPr>
            </a:lvl4pPr>
            <a:lvl5pPr marL="2070100">
              <a:spcBef>
                <a:spcPts val="3800"/>
              </a:spcBef>
              <a:defRPr sz="3400">
                <a:solidFill>
                  <a:srgbClr val="6F6A5A"/>
                </a:solidFill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13"/>
          </p:nvPr>
        </p:nvSpPr>
        <p:spPr>
          <a:xfrm>
            <a:off x="7394351" y="4637752"/>
            <a:ext cx="4686301" cy="41529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14"/>
          </p:nvPr>
        </p:nvSpPr>
        <p:spPr>
          <a:xfrm>
            <a:off x="7394351" y="927100"/>
            <a:ext cx="4686301" cy="285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sz="half" idx="15"/>
          </p:nvPr>
        </p:nvSpPr>
        <p:spPr>
          <a:xfrm>
            <a:off x="914400" y="927100"/>
            <a:ext cx="5626100" cy="78613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/>
          <p:nvPr>
            <p:ph type="sldNum" sz="quarter" idx="2"/>
          </p:nvPr>
        </p:nvSpPr>
        <p:spPr>
          <a:xfrm>
            <a:off x="6324599" y="9004300"/>
            <a:ext cx="342901" cy="368300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本文レベル1…"/>
          <p:cNvSpPr/>
          <p:nvPr>
            <p:ph type="body" idx="1"/>
          </p:nvPr>
        </p:nvSpPr>
        <p:spPr>
          <a:xfrm>
            <a:off x="1016000" y="1270000"/>
            <a:ext cx="10972800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3" name="タイトルテキスト"/>
          <p:cNvSpPr/>
          <p:nvPr>
            <p:ph type="title"/>
          </p:nvPr>
        </p:nvSpPr>
        <p:spPr>
          <a:xfrm>
            <a:off x="1016000" y="546100"/>
            <a:ext cx="10972800" cy="185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4" name="スライド番号"/>
          <p:cNvSpPr/>
          <p:nvPr>
            <p:ph type="sldNum" sz="quarter" idx="2"/>
          </p:nvPr>
        </p:nvSpPr>
        <p:spPr>
          <a:xfrm>
            <a:off x="6324599" y="9004300"/>
            <a:ext cx="342901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6F6A5A"/>
                </a:solidFill>
                <a:latin typeface="Cochin"/>
                <a:ea typeface="Cochin"/>
                <a:cs typeface="Cochin"/>
                <a:sym typeface="Coc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9pPr>
    </p:titleStyle>
    <p:bodyStyle>
      <a:lvl1pPr marL="419100" marR="0" indent="-4191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Baskerville"/>
          <a:ea typeface="Baskerville"/>
          <a:cs typeface="Baskerville"/>
          <a:sym typeface="Baskerville"/>
        </a:defRPr>
      </a:lvl1pPr>
      <a:lvl2pPr marL="838200" marR="0" indent="-4191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Baskerville"/>
          <a:ea typeface="Baskerville"/>
          <a:cs typeface="Baskerville"/>
          <a:sym typeface="Baskerville"/>
        </a:defRPr>
      </a:lvl2pPr>
      <a:lvl3pPr marL="1181100" marR="0" indent="-4191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Baskerville"/>
          <a:ea typeface="Baskerville"/>
          <a:cs typeface="Baskerville"/>
          <a:sym typeface="Baskerville"/>
        </a:defRPr>
      </a:lvl3pPr>
      <a:lvl4pPr marL="1562100" marR="0" indent="-4191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Baskerville"/>
          <a:ea typeface="Baskerville"/>
          <a:cs typeface="Baskerville"/>
          <a:sym typeface="Baskerville"/>
        </a:defRPr>
      </a:lvl4pPr>
      <a:lvl5pPr marL="1943100" marR="0" indent="-4191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Baskerville"/>
          <a:ea typeface="Baskerville"/>
          <a:cs typeface="Baskerville"/>
          <a:sym typeface="Baskerville"/>
        </a:defRPr>
      </a:lvl5pPr>
      <a:lvl6pPr marL="2324100" marR="0" indent="-4191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Baskerville"/>
          <a:ea typeface="Baskerville"/>
          <a:cs typeface="Baskerville"/>
          <a:sym typeface="Baskerville"/>
        </a:defRPr>
      </a:lvl6pPr>
      <a:lvl7pPr marL="2705100" marR="0" indent="-4191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Baskerville"/>
          <a:ea typeface="Baskerville"/>
          <a:cs typeface="Baskerville"/>
          <a:sym typeface="Baskerville"/>
        </a:defRPr>
      </a:lvl7pPr>
      <a:lvl8pPr marL="3086100" marR="0" indent="-4191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Baskerville"/>
          <a:ea typeface="Baskerville"/>
          <a:cs typeface="Baskerville"/>
          <a:sym typeface="Baskerville"/>
        </a:defRPr>
      </a:lvl8pPr>
      <a:lvl9pPr marL="3467100" marR="0" indent="-4191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Baskerville"/>
          <a:ea typeface="Baskerville"/>
          <a:cs typeface="Baskerville"/>
          <a:sym typeface="Baskervill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3.tif"/><Relationship Id="rId6" Type="http://schemas.openxmlformats.org/officeDocument/2006/relationships/image" Target="../media/image8.jpeg"/><Relationship Id="rId7" Type="http://schemas.openxmlformats.org/officeDocument/2006/relationships/image" Target="../media/image9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Relationship Id="rId4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7D Coordinate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rPr>
                <a:latin typeface="Chalkduster"/>
                <a:ea typeface="Chalkduster"/>
                <a:cs typeface="Chalkduster"/>
                <a:sym typeface="Chalkduster"/>
              </a:rPr>
              <a:t>7D</a:t>
            </a:r>
            <a:r>
              <a:t> </a:t>
            </a:r>
            <a:r>
              <a:rPr>
                <a:latin typeface="Chalkduster"/>
                <a:ea typeface="Chalkduster"/>
                <a:cs typeface="Chalkduster"/>
                <a:sym typeface="Chalkduster"/>
              </a:rPr>
              <a:t>Coordinate</a:t>
            </a:r>
          </a:p>
        </p:txBody>
      </p:sp>
      <p:sp>
        <p:nvSpPr>
          <p:cNvPr id="120" name="にしすじ ひろとです。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にしすじ ひろとです。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2638" y="165344"/>
            <a:ext cx="7067183" cy="9422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58629" y="0"/>
            <a:ext cx="73152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3664927_OOTD_140326_8764Lookbook.jpg" descr="3664927_OOTD_140326_8764Lookbook.jpg"/>
          <p:cNvPicPr>
            <a:picLocks noChangeAspect="0"/>
          </p:cNvPicPr>
          <p:nvPr/>
        </p:nvPicPr>
        <p:blipFill>
          <a:blip r:embed="rId2">
            <a:alphaModFix amt="52079"/>
            <a:extLst/>
          </a:blip>
          <a:stretch>
            <a:fillRect/>
          </a:stretch>
        </p:blipFill>
        <p:spPr>
          <a:xfrm>
            <a:off x="4061972" y="-123968"/>
            <a:ext cx="4647092" cy="4979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9d2a8a58b1e13d96c2df9c6976faeb2a.jpg" descr="9d2a8a58b1e13d96c2df9c6976faeb2a.jpg"/>
          <p:cNvPicPr>
            <a:picLocks noChangeAspect="0"/>
          </p:cNvPicPr>
          <p:nvPr/>
        </p:nvPicPr>
        <p:blipFill>
          <a:blip r:embed="rId3">
            <a:alphaModFix amt="52079"/>
            <a:extLst/>
          </a:blip>
          <a:stretch>
            <a:fillRect/>
          </a:stretch>
        </p:blipFill>
        <p:spPr>
          <a:xfrm>
            <a:off x="4029369" y="4803999"/>
            <a:ext cx="4712298" cy="4979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8eaa964022c981c94fee5b9f7a5521e9.jpg" descr="8eaa964022c981c94fee5b9f7a5521e9.jpg"/>
          <p:cNvPicPr>
            <a:picLocks noChangeAspect="1"/>
          </p:cNvPicPr>
          <p:nvPr/>
        </p:nvPicPr>
        <p:blipFill>
          <a:blip r:embed="rId4">
            <a:alphaModFix amt="52079"/>
            <a:extLst/>
          </a:blip>
          <a:stretch>
            <a:fillRect/>
          </a:stretch>
        </p:blipFill>
        <p:spPr>
          <a:xfrm>
            <a:off x="21605" y="3661129"/>
            <a:ext cx="4070115" cy="6105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asted-image.tiff" descr="pasted-image.tiff"/>
          <p:cNvPicPr>
            <a:picLocks noChangeAspect="0"/>
          </p:cNvPicPr>
          <p:nvPr/>
        </p:nvPicPr>
        <p:blipFill>
          <a:blip r:embed="rId5">
            <a:alphaModFix amt="52079"/>
            <a:extLst/>
          </a:blip>
          <a:stretch>
            <a:fillRect/>
          </a:stretch>
        </p:blipFill>
        <p:spPr>
          <a:xfrm>
            <a:off x="304" y="-23193"/>
            <a:ext cx="4214196" cy="3690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fullsizeoutput_94.jpeg" descr="fullsizeoutput_94.jpeg"/>
          <p:cNvPicPr>
            <a:picLocks noChangeAspect="0"/>
          </p:cNvPicPr>
          <p:nvPr/>
        </p:nvPicPr>
        <p:blipFill>
          <a:blip r:embed="rId6">
            <a:alphaModFix amt="52079"/>
            <a:extLst/>
          </a:blip>
          <a:stretch>
            <a:fillRect/>
          </a:stretch>
        </p:blipFill>
        <p:spPr>
          <a:xfrm>
            <a:off x="8589835" y="5389039"/>
            <a:ext cx="4468002" cy="6642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dd6508c780e020fb3bc07eea9eb876b3.jpg" descr="dd6508c780e020fb3bc07eea9eb876b3.jpg"/>
          <p:cNvPicPr>
            <a:picLocks noChangeAspect="1"/>
          </p:cNvPicPr>
          <p:nvPr/>
        </p:nvPicPr>
        <p:blipFill>
          <a:blip r:embed="rId7">
            <a:alphaModFix amt="52079"/>
            <a:extLst/>
          </a:blip>
          <a:stretch>
            <a:fillRect/>
          </a:stretch>
        </p:blipFill>
        <p:spPr>
          <a:xfrm>
            <a:off x="8618715" y="-62463"/>
            <a:ext cx="4410241" cy="6615359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ダウンロードの続きはAppStoreまで"/>
          <p:cNvSpPr/>
          <p:nvPr/>
        </p:nvSpPr>
        <p:spPr>
          <a:xfrm>
            <a:off x="1399234" y="3365499"/>
            <a:ext cx="10206332" cy="302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900">
                <a:solidFill>
                  <a:srgbClr val="9411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ダウンロードの続きはAppStoreまで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本文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5" name="001.jpg" descr="001.jp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378" y="122947"/>
            <a:ext cx="12758044" cy="9507706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吹き出し"/>
          <p:cNvSpPr/>
          <p:nvPr/>
        </p:nvSpPr>
        <p:spPr>
          <a:xfrm>
            <a:off x="9795951" y="497658"/>
            <a:ext cx="3124598" cy="9170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855" y="0"/>
                </a:moveTo>
                <a:cubicBezTo>
                  <a:pt x="9965" y="0"/>
                  <a:pt x="6812" y="1074"/>
                  <a:pt x="6812" y="2399"/>
                </a:cubicBezTo>
                <a:lnTo>
                  <a:pt x="6812" y="9036"/>
                </a:lnTo>
                <a:lnTo>
                  <a:pt x="0" y="9584"/>
                </a:lnTo>
                <a:lnTo>
                  <a:pt x="6812" y="11636"/>
                </a:lnTo>
                <a:lnTo>
                  <a:pt x="6812" y="19201"/>
                </a:lnTo>
                <a:cubicBezTo>
                  <a:pt x="6812" y="20526"/>
                  <a:pt x="9965" y="21600"/>
                  <a:pt x="13855" y="21600"/>
                </a:cubicBezTo>
                <a:lnTo>
                  <a:pt x="14557" y="21600"/>
                </a:lnTo>
                <a:cubicBezTo>
                  <a:pt x="18447" y="21600"/>
                  <a:pt x="21600" y="20526"/>
                  <a:pt x="21600" y="19201"/>
                </a:cubicBezTo>
                <a:lnTo>
                  <a:pt x="21600" y="2399"/>
                </a:lnTo>
                <a:cubicBezTo>
                  <a:pt x="21600" y="1074"/>
                  <a:pt x="18447" y="0"/>
                  <a:pt x="14557" y="0"/>
                </a:cubicBezTo>
                <a:lnTo>
                  <a:pt x="13855" y="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7" name="そういえば昨日何着たっけ？"/>
          <p:cNvSpPr/>
          <p:nvPr/>
        </p:nvSpPr>
        <p:spPr>
          <a:xfrm>
            <a:off x="11342621" y="688951"/>
            <a:ext cx="947729" cy="878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そういえば昨日何着たっけ？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2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2" dur="2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" grpId="1"/>
      <p:bldP build="whole" bldLvl="1" animBg="1" rev="0" advAuto="0" spid="127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アプリの内容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アプリの内容</a:t>
            </a:r>
          </a:p>
        </p:txBody>
      </p:sp>
      <p:sp>
        <p:nvSpPr>
          <p:cNvPr id="132" name="一週間の自分の服装を管理する…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一週間の自分の服装を管理する</a:t>
            </a:r>
          </a:p>
          <a:p>
            <a:pPr/>
            <a:r>
              <a:t>写真で撮った服をカテゴリー別で管理</a:t>
            </a:r>
          </a:p>
        </p:txBody>
      </p:sp>
      <p:pic>
        <p:nvPicPr>
          <p:cNvPr id="133" name="icon.001.jpeg" descr="icon.00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83367" y="3146576"/>
            <a:ext cx="4984447" cy="49844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カレンダー形式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カレンダー形式</a:t>
            </a:r>
          </a:p>
        </p:txBody>
      </p:sp>
      <p:sp>
        <p:nvSpPr>
          <p:cNvPr id="138" name="一週間の着た服の表示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一週間の着た服の表示</a:t>
            </a:r>
          </a:p>
        </p:txBody>
      </p:sp>
      <p:pic>
        <p:nvPicPr>
          <p:cNvPr id="139" name="スクリーンショット 2017-04-28 13.19.02.png" descr="スクリーンショット 2017-04-28 13.19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20694" y="2564201"/>
            <a:ext cx="3434011" cy="678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Simulator Screen Shot 2017.04.28 19.14.35.png" descr="Simulator Screen Shot 2017.04.28 19.14.35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23735" y="3410845"/>
            <a:ext cx="2891264" cy="5103335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円形"/>
          <p:cNvSpPr/>
          <p:nvPr/>
        </p:nvSpPr>
        <p:spPr>
          <a:xfrm>
            <a:off x="10225841" y="7161532"/>
            <a:ext cx="612962" cy="60635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42" name="back1.png" descr="back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40515" y="7395124"/>
            <a:ext cx="783615" cy="1391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スクリーンショット 2017-05-03 21.58.21.png" descr="スクリーンショット 2017-05-03 21.58.2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099943" y="3237608"/>
            <a:ext cx="2875514" cy="5296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3" grpId="2"/>
      <p:bldP build="whole" bldLvl="1" animBg="1" rev="0" advAuto="0" spid="14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クローゼット管理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クローゼット管理</a:t>
            </a:r>
          </a:p>
        </p:txBody>
      </p:sp>
      <p:sp>
        <p:nvSpPr>
          <p:cNvPr id="148" name="服をカテゴリー別で管理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服をカテゴリー別で管理</a:t>
            </a:r>
          </a:p>
        </p:txBody>
      </p:sp>
      <p:pic>
        <p:nvPicPr>
          <p:cNvPr id="149" name="スクリーンショット 2017-04-28 0.15.17.png" descr="スクリーンショット 2017-04-28 0.15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6549" y="2218462"/>
            <a:ext cx="4222302" cy="7389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Simulator Screen Shot 2017.04.28 15.26.31.png" descr="Simulator Screen Shot 2017.04.28 15.26.31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26428" y="3264926"/>
            <a:ext cx="3010334" cy="5344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スクリーンショット 2017-05-03 22.08.07.png" descr="スクリーンショット 2017-05-03 22.08.0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87910" y="3280868"/>
            <a:ext cx="3000447" cy="53277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1" grpId="2"/>
      <p:bldP build="whole" bldLvl="1" animBg="1" rev="0" advAuto="0" spid="15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カテゴリー別クローゼット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7098"/>
            </a:lvl1pPr>
          </a:lstStyle>
          <a:p>
            <a:pPr/>
            <a:r>
              <a:t>カテゴリー別クローゼット</a:t>
            </a:r>
          </a:p>
        </p:txBody>
      </p:sp>
      <p:sp>
        <p:nvSpPr>
          <p:cNvPr id="156" name="一覧で保存した服をカテゴリー別で表示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一覧で保存した服をカテゴリー別で表示</a:t>
            </a:r>
          </a:p>
        </p:txBody>
      </p:sp>
      <p:pic>
        <p:nvPicPr>
          <p:cNvPr id="157" name="スクリーンショット 2017-04-28 13.19.02.png" descr="スクリーンショット 2017-04-28 13.19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99876" y="2150980"/>
            <a:ext cx="3675649" cy="7261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Simulator Screen Shot 2017.04.28 15.39.42.png" descr="Simulator Screen Shot 2017.04.28 15.39.42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30987" y="3044866"/>
            <a:ext cx="3089626" cy="54799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クローゼットの詳細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クローゼットの詳細</a:t>
            </a:r>
          </a:p>
        </p:txBody>
      </p:sp>
      <p:sp>
        <p:nvSpPr>
          <p:cNvPr id="163" name="写真と日付とメモを表示"/>
          <p:cNvSpPr/>
          <p:nvPr>
            <p:ph type="body" sz="half" idx="1"/>
          </p:nvPr>
        </p:nvSpPr>
        <p:spPr>
          <a:xfrm>
            <a:off x="1016000" y="2019300"/>
            <a:ext cx="5486400" cy="5715000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写真と日付とメモを表示</a:t>
            </a:r>
          </a:p>
        </p:txBody>
      </p:sp>
      <p:pic>
        <p:nvPicPr>
          <p:cNvPr id="164" name="スクリーンショット 2017-04-28 0.15.17.png" descr="スクリーンショット 2017-04-28 0.15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72755" y="2208589"/>
            <a:ext cx="4329890" cy="7577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Simulator Screen Shot 2017.04.28 15.46.41.png" descr="Simulator Screen Shot 2017.04.28 15.46.41.png"/>
          <p:cNvPicPr>
            <a:picLocks noChangeAspect="0"/>
          </p:cNvPicPr>
          <p:nvPr/>
        </p:nvPicPr>
        <p:blipFill>
          <a:blip r:embed="rId4">
            <a:extLst/>
          </a:blip>
          <a:srcRect l="0" t="2833" r="0" b="0"/>
          <a:stretch>
            <a:fillRect/>
          </a:stretch>
        </p:blipFill>
        <p:spPr>
          <a:xfrm>
            <a:off x="7986733" y="3286021"/>
            <a:ext cx="3072349" cy="54662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スクリーンショット 2017-05-03 18.40.24.png" descr="スクリーンショット 2017-05-03 18.40.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9507" y="296649"/>
            <a:ext cx="9785786" cy="9160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push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学んだこと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学んだこと</a:t>
            </a:r>
          </a:p>
        </p:txBody>
      </p:sp>
      <p:sp>
        <p:nvSpPr>
          <p:cNvPr id="174" name="なにかあったら⌘Z…"/>
          <p:cNvSpPr/>
          <p:nvPr>
            <p:ph type="body" sz="half" idx="1"/>
          </p:nvPr>
        </p:nvSpPr>
        <p:spPr>
          <a:xfrm>
            <a:off x="348751" y="2768600"/>
            <a:ext cx="5267033" cy="5715000"/>
          </a:xfrm>
          <a:prstGeom prst="rect">
            <a:avLst/>
          </a:prstGeom>
        </p:spPr>
        <p:txBody>
          <a:bodyPr/>
          <a:lstStyle/>
          <a:p>
            <a:pPr/>
            <a:r>
              <a:t>なにかあったら⌘Z</a:t>
            </a:r>
          </a:p>
          <a:p>
            <a:pPr/>
            <a:r>
              <a:t>とりあえず調べて書いてみる</a:t>
            </a:r>
          </a:p>
          <a:p>
            <a:pPr/>
            <a:r>
              <a:t>勉強時間の管理</a:t>
            </a:r>
          </a:p>
        </p:txBody>
      </p:sp>
      <p:grpSp>
        <p:nvGrpSpPr>
          <p:cNvPr id="177" name="スクリーンショット 2017-05-03 22.45.48.png"/>
          <p:cNvGrpSpPr/>
          <p:nvPr/>
        </p:nvGrpSpPr>
        <p:grpSpPr>
          <a:xfrm>
            <a:off x="5965721" y="3498810"/>
            <a:ext cx="6556718" cy="4267280"/>
            <a:chOff x="0" y="0"/>
            <a:chExt cx="6556717" cy="4267279"/>
          </a:xfrm>
        </p:grpSpPr>
        <p:pic>
          <p:nvPicPr>
            <p:cNvPr id="176" name="スクリーンショット 2017-05-03 22.45.48.png" descr="スクリーンショット 2017-05-03 22.45.48.png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42900" y="342900"/>
              <a:ext cx="5870919" cy="356878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5" name="スクリーンショット 2017-05-03 22.45.48.png" descr="スクリーンショット 2017-05-03 22.45.48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556718" cy="426728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4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Vintage">
  <a:themeElements>
    <a:clrScheme name="Vintage">
      <a:dk1>
        <a:srgbClr val="000000"/>
      </a:dk1>
      <a:lt1>
        <a:srgbClr val="FFFFFF"/>
      </a:lt1>
      <a:dk2>
        <a:srgbClr val="5F5857"/>
      </a:dk2>
      <a:lt2>
        <a:srgbClr val="DCDDE0"/>
      </a:lt2>
      <a:accent1>
        <a:srgbClr val="596D92"/>
      </a:accent1>
      <a:accent2>
        <a:srgbClr val="848857"/>
      </a:accent2>
      <a:accent3>
        <a:srgbClr val="C1A347"/>
      </a:accent3>
      <a:accent4>
        <a:srgbClr val="CF7E46"/>
      </a:accent4>
      <a:accent5>
        <a:srgbClr val="AA4A4C"/>
      </a:accent5>
      <a:accent6>
        <a:srgbClr val="745786"/>
      </a:accent6>
      <a:hlink>
        <a:srgbClr val="0000FF"/>
      </a:hlink>
      <a:folHlink>
        <a:srgbClr val="FF00FF"/>
      </a:folHlink>
    </a:clrScheme>
    <a:fontScheme name="Vintage">
      <a:majorFont>
        <a:latin typeface="Copperplate"/>
        <a:ea typeface="Copperplate"/>
        <a:cs typeface="Copperplate"/>
      </a:majorFont>
      <a:minorFont>
        <a:latin typeface="Copperplate"/>
        <a:ea typeface="Copperplate"/>
        <a:cs typeface="Copperplate"/>
      </a:minorFont>
    </a:fontScheme>
    <a:fmtScheme name="Vintag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5F5857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Vintage">
  <a:themeElements>
    <a:clrScheme name="Vintage">
      <a:dk1>
        <a:srgbClr val="000000"/>
      </a:dk1>
      <a:lt1>
        <a:srgbClr val="FFFFFF"/>
      </a:lt1>
      <a:dk2>
        <a:srgbClr val="5F5857"/>
      </a:dk2>
      <a:lt2>
        <a:srgbClr val="DCDDE0"/>
      </a:lt2>
      <a:accent1>
        <a:srgbClr val="596D92"/>
      </a:accent1>
      <a:accent2>
        <a:srgbClr val="848857"/>
      </a:accent2>
      <a:accent3>
        <a:srgbClr val="C1A347"/>
      </a:accent3>
      <a:accent4>
        <a:srgbClr val="CF7E46"/>
      </a:accent4>
      <a:accent5>
        <a:srgbClr val="AA4A4C"/>
      </a:accent5>
      <a:accent6>
        <a:srgbClr val="745786"/>
      </a:accent6>
      <a:hlink>
        <a:srgbClr val="0000FF"/>
      </a:hlink>
      <a:folHlink>
        <a:srgbClr val="FF00FF"/>
      </a:folHlink>
    </a:clrScheme>
    <a:fontScheme name="Vintage">
      <a:majorFont>
        <a:latin typeface="Copperplate"/>
        <a:ea typeface="Copperplate"/>
        <a:cs typeface="Copperplate"/>
      </a:majorFont>
      <a:minorFont>
        <a:latin typeface="Copperplate"/>
        <a:ea typeface="Copperplate"/>
        <a:cs typeface="Copperplate"/>
      </a:minorFont>
    </a:fontScheme>
    <a:fmtScheme name="Vintag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5F5857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